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70" d="100"/>
          <a:sy n="70" d="100"/>
        </p:scale>
        <p:origin x="-132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95E157C2-5466-415D-AC6B-D2CD8681B7B3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53D0D2DD-0189-440A-815B-8375E7468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57C2-5466-415D-AC6B-D2CD8681B7B3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D2DD-0189-440A-815B-8375E7468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57C2-5466-415D-AC6B-D2CD8681B7B3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D2DD-0189-440A-815B-8375E7468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57C2-5466-415D-AC6B-D2CD8681B7B3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D2DD-0189-440A-815B-8375E7468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57C2-5466-415D-AC6B-D2CD8681B7B3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D2DD-0189-440A-815B-8375E7468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57C2-5466-415D-AC6B-D2CD8681B7B3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D2DD-0189-440A-815B-8375E7468B06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57C2-5466-415D-AC6B-D2CD8681B7B3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D2DD-0189-440A-815B-8375E7468B0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57C2-5466-415D-AC6B-D2CD8681B7B3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D2DD-0189-440A-815B-8375E7468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157C2-5466-415D-AC6B-D2CD8681B7B3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0D2DD-0189-440A-815B-8375E7468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95E157C2-5466-415D-AC6B-D2CD8681B7B3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53D0D2DD-0189-440A-815B-8375E7468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5E157C2-5466-415D-AC6B-D2CD8681B7B3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53D0D2DD-0189-440A-815B-8375E7468B06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95E157C2-5466-415D-AC6B-D2CD8681B7B3}" type="datetimeFigureOut">
              <a:rPr lang="ru-RU" smtClean="0"/>
              <a:t>04.03.2026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3D0D2DD-0189-440A-815B-8375E7468B0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39765" y="980728"/>
            <a:ext cx="8075240" cy="1143000"/>
          </a:xfrm>
        </p:spPr>
        <p:txBody>
          <a:bodyPr>
            <a:noAutofit/>
          </a:bodyPr>
          <a:lstStyle/>
          <a:p>
            <a:r>
              <a:rPr lang="uk-UA" sz="3600" b="1" i="1" dirty="0" smtClean="0">
                <a:solidFill>
                  <a:schemeClr val="accent6">
                    <a:lumMod val="50000"/>
                  </a:schemeClr>
                </a:solidFill>
                <a:latin typeface="Bahnschrift Condensed" pitchFamily="34" charset="0"/>
              </a:rPr>
              <a:t>Служба у справах дітей Виконавчого комітету Обухівської селищної ради</a:t>
            </a:r>
            <a:endParaRPr lang="ru-RU" sz="3600" b="1" i="1" dirty="0">
              <a:solidFill>
                <a:schemeClr val="accent6">
                  <a:lumMod val="50000"/>
                </a:schemeClr>
              </a:solidFill>
              <a:latin typeface="Bahnschrift Condensed" pitchFamily="34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03648" y="2348880"/>
            <a:ext cx="3521521" cy="2943845"/>
          </a:xfrm>
        </p:spPr>
      </p:pic>
      <p:sp>
        <p:nvSpPr>
          <p:cNvPr id="2" name="TextBox 1"/>
          <p:cNvSpPr txBox="1"/>
          <p:nvPr/>
        </p:nvSpPr>
        <p:spPr>
          <a:xfrm>
            <a:off x="2948310" y="5534561"/>
            <a:ext cx="472992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>
                <a:solidFill>
                  <a:schemeClr val="accent6">
                    <a:lumMod val="50000"/>
                  </a:schemeClr>
                </a:solidFill>
              </a:rPr>
              <a:t>Звіт  за 2025</a:t>
            </a:r>
            <a:r>
              <a:rPr lang="uk-UA" sz="3600" dirty="0">
                <a:solidFill>
                  <a:schemeClr val="accent6">
                    <a:lumMod val="50000"/>
                  </a:schemeClr>
                </a:solidFill>
              </a:rPr>
              <a:t>рік</a:t>
            </a:r>
            <a:endParaRPr lang="ru-RU" sz="3600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ru-RU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9" y="2355826"/>
            <a:ext cx="3312368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3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33361" cy="739210"/>
          </a:xfrm>
        </p:spPr>
        <p:txBody>
          <a:bodyPr>
            <a:normAutofit/>
          </a:bodyPr>
          <a:lstStyle/>
          <a:p>
            <a:r>
              <a:rPr lang="uk-UA" sz="2800" dirty="0" smtClean="0"/>
              <a:t>ПІДВИЩЕННЯ КВАЛІФІКАЦІЇ</a:t>
            </a:r>
            <a:endParaRPr lang="ru-RU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604" y="1484784"/>
            <a:ext cx="1404156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077072"/>
            <a:ext cx="2376264" cy="216023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31109" y="4112646"/>
            <a:ext cx="38164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Працівники ССД постійно приймають </a:t>
            </a:r>
            <a:r>
              <a:rPr lang="uk-UA" dirty="0"/>
              <a:t>у</a:t>
            </a:r>
            <a:r>
              <a:rPr lang="uk-UA" dirty="0" smtClean="0"/>
              <a:t>часть у обласних, районних робочих нарадах, </a:t>
            </a:r>
            <a:r>
              <a:rPr lang="uk-UA" dirty="0" err="1" smtClean="0"/>
              <a:t>онлайн</a:t>
            </a:r>
            <a:r>
              <a:rPr lang="uk-UA" dirty="0" smtClean="0"/>
              <a:t> конференціях, тренінгах </a:t>
            </a:r>
            <a:r>
              <a:rPr lang="uk-UA" dirty="0"/>
              <a:t>та </a:t>
            </a:r>
            <a:r>
              <a:rPr lang="uk-UA" dirty="0" err="1" smtClean="0"/>
              <a:t>воркшопах</a:t>
            </a:r>
            <a:r>
              <a:rPr lang="uk-UA" dirty="0" smtClean="0"/>
              <a:t> </a:t>
            </a:r>
            <a:r>
              <a:rPr lang="uk-UA" dirty="0"/>
              <a:t>з питань охорони </a:t>
            </a:r>
            <a:r>
              <a:rPr lang="uk-UA" dirty="0" smtClean="0"/>
              <a:t>дитинства.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1484784"/>
            <a:ext cx="2664296" cy="20162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9" y="1484784"/>
            <a:ext cx="2736304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0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2132855"/>
            <a:ext cx="6709359" cy="3600401"/>
          </a:xfrm>
        </p:spPr>
        <p:txBody>
          <a:bodyPr>
            <a:normAutofit fontScale="55000" lnSpcReduction="20000"/>
          </a:bodyPr>
          <a:lstStyle/>
          <a:p>
            <a:r>
              <a:rPr lang="ru-RU" sz="2500" b="1" dirty="0" err="1"/>
              <a:t>Підсумки</a:t>
            </a:r>
            <a:r>
              <a:rPr lang="ru-RU" sz="2500" b="1" dirty="0"/>
              <a:t> </a:t>
            </a:r>
            <a:r>
              <a:rPr lang="ru-RU" sz="2500" b="1" dirty="0" smtClean="0"/>
              <a:t>2025 року та </a:t>
            </a:r>
            <a:r>
              <a:rPr lang="ru-RU" sz="2500" b="1" dirty="0" err="1"/>
              <a:t>пріоритети</a:t>
            </a:r>
            <a:r>
              <a:rPr lang="ru-RU" sz="2500" b="1" dirty="0"/>
              <a:t> на 2026 </a:t>
            </a:r>
            <a:r>
              <a:rPr lang="ru-RU" sz="2500" b="1" dirty="0" err="1"/>
              <a:t>рік</a:t>
            </a:r>
            <a:endParaRPr lang="ru-RU" sz="2500" b="1" dirty="0"/>
          </a:p>
          <a:p>
            <a:r>
              <a:rPr lang="ru-RU" dirty="0" err="1" smtClean="0"/>
              <a:t>Стабільне</a:t>
            </a:r>
            <a:r>
              <a:rPr lang="ru-RU" dirty="0" smtClean="0"/>
              <a:t> </a:t>
            </a:r>
            <a:r>
              <a:rPr lang="ru-RU" dirty="0" err="1"/>
              <a:t>функціонування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захисту</a:t>
            </a:r>
            <a:r>
              <a:rPr lang="ru-RU" dirty="0"/>
              <a:t> прав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Обухівській</a:t>
            </a:r>
            <a:r>
              <a:rPr lang="ru-RU" dirty="0" smtClean="0"/>
              <a:t> </a:t>
            </a:r>
            <a:r>
              <a:rPr lang="ru-RU" dirty="0" err="1" smtClean="0"/>
              <a:t>селищній</a:t>
            </a:r>
            <a:r>
              <a:rPr lang="ru-RU" dirty="0" smtClean="0"/>
              <a:t> </a:t>
            </a:r>
            <a:r>
              <a:rPr lang="ru-RU" dirty="0" err="1" smtClean="0"/>
              <a:t>територіальній</a:t>
            </a:r>
            <a:r>
              <a:rPr lang="ru-RU" dirty="0" smtClean="0"/>
              <a:t> </a:t>
            </a:r>
            <a:r>
              <a:rPr lang="ru-RU" dirty="0" err="1" smtClean="0"/>
              <a:t>громаді</a:t>
            </a:r>
            <a:r>
              <a:rPr lang="ru-RU" dirty="0"/>
              <a:t>.</a:t>
            </a:r>
          </a:p>
          <a:p>
            <a:r>
              <a:rPr lang="ru-RU" b="1" dirty="0" err="1" smtClean="0"/>
              <a:t>Плани</a:t>
            </a:r>
            <a:r>
              <a:rPr lang="ru-RU" b="1" dirty="0" smtClean="0"/>
              <a:t>:</a:t>
            </a:r>
          </a:p>
          <a:p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дитячих</a:t>
            </a:r>
            <a:r>
              <a:rPr lang="ru-RU" dirty="0"/>
              <a:t> </a:t>
            </a:r>
            <a:r>
              <a:rPr lang="ru-RU" dirty="0" err="1"/>
              <a:t>будинків</a:t>
            </a:r>
            <a:r>
              <a:rPr lang="ru-RU" dirty="0"/>
              <a:t> </a:t>
            </a:r>
            <a:r>
              <a:rPr lang="ru-RU" dirty="0" err="1"/>
              <a:t>сімейного</a:t>
            </a:r>
            <a:r>
              <a:rPr lang="ru-RU" dirty="0"/>
              <a:t> типу (ДБСТ</a:t>
            </a:r>
            <a:r>
              <a:rPr lang="ru-RU" dirty="0" smtClean="0"/>
              <a:t>) та </a:t>
            </a:r>
            <a:r>
              <a:rPr lang="ru-RU" dirty="0" err="1" smtClean="0"/>
              <a:t>патронатних</a:t>
            </a:r>
            <a:r>
              <a:rPr lang="ru-RU" dirty="0" smtClean="0"/>
              <a:t> родин.</a:t>
            </a:r>
            <a:endParaRPr lang="ru-RU" dirty="0"/>
          </a:p>
          <a:p>
            <a:r>
              <a:rPr lang="ru-RU" dirty="0" smtClean="0"/>
              <a:t> </a:t>
            </a:r>
            <a:r>
              <a:rPr lang="ru-RU" dirty="0" err="1" smtClean="0"/>
              <a:t>Посилення</a:t>
            </a:r>
            <a:r>
              <a:rPr lang="ru-RU" dirty="0" smtClean="0"/>
              <a:t> </a:t>
            </a:r>
            <a:r>
              <a:rPr lang="ru-RU" dirty="0" err="1"/>
              <a:t>роботи</a:t>
            </a:r>
            <a:r>
              <a:rPr lang="ru-RU" dirty="0"/>
              <a:t> з </a:t>
            </a:r>
            <a:r>
              <a:rPr lang="ru-RU" dirty="0" err="1"/>
              <a:t>раннього</a:t>
            </a:r>
            <a:r>
              <a:rPr lang="ru-RU" dirty="0"/>
              <a:t> </a:t>
            </a:r>
            <a:r>
              <a:rPr lang="ru-RU" dirty="0" err="1"/>
              <a:t>виявлення</a:t>
            </a:r>
            <a:r>
              <a:rPr lang="ru-RU" dirty="0"/>
              <a:t> </a:t>
            </a:r>
            <a:r>
              <a:rPr lang="ru-RU" dirty="0" err="1"/>
              <a:t>сімей</a:t>
            </a:r>
            <a:r>
              <a:rPr lang="ru-RU" dirty="0"/>
              <a:t> у </a:t>
            </a:r>
            <a:r>
              <a:rPr lang="ru-RU" dirty="0" err="1"/>
              <a:t>кризі</a:t>
            </a:r>
            <a:r>
              <a:rPr lang="ru-RU" dirty="0"/>
              <a:t>.</a:t>
            </a:r>
          </a:p>
          <a:p>
            <a:pPr fontAlgn="base"/>
            <a:r>
              <a:rPr lang="ru-RU" dirty="0" err="1" smtClean="0"/>
              <a:t>Реалізація</a:t>
            </a:r>
            <a:r>
              <a:rPr lang="ru-RU" dirty="0" smtClean="0"/>
              <a:t> </a:t>
            </a:r>
            <a:r>
              <a:rPr lang="ru-RU" dirty="0" err="1" smtClean="0"/>
              <a:t>програм</a:t>
            </a:r>
            <a:r>
              <a:rPr lang="ru-RU" dirty="0" smtClean="0"/>
              <a:t>:</a:t>
            </a:r>
          </a:p>
          <a:p>
            <a:pPr fontAlgn="base"/>
            <a:r>
              <a:rPr lang="ru-RU" dirty="0" smtClean="0"/>
              <a:t> </a:t>
            </a:r>
            <a:r>
              <a:rPr lang="uk-UA" dirty="0" smtClean="0"/>
              <a:t>«Програма  </a:t>
            </a:r>
            <a:r>
              <a:rPr lang="uk-UA" dirty="0"/>
              <a:t>забезпечення права кожної дитини на зростання в сімейному оточенні в Обухівській територіальній громаді на 2026 – 2028 роки</a:t>
            </a:r>
            <a:r>
              <a:rPr lang="uk-UA" dirty="0" smtClean="0"/>
              <a:t>»,</a:t>
            </a:r>
          </a:p>
          <a:p>
            <a:pPr fontAlgn="base"/>
            <a:r>
              <a:rPr lang="uk-UA" dirty="0" smtClean="0"/>
              <a:t> </a:t>
            </a:r>
            <a:r>
              <a:rPr lang="uk-UA" dirty="0"/>
              <a:t>«Програма придбання в комунальну власність територіальної громади Обухівської селищної ради об'єктів нерухомого майна та заходів до неї на 2026-2027 рік</a:t>
            </a:r>
            <a:r>
              <a:rPr lang="uk-UA" dirty="0" smtClean="0"/>
              <a:t>»,</a:t>
            </a:r>
          </a:p>
          <a:p>
            <a:pPr fontAlgn="base"/>
            <a:r>
              <a:rPr lang="uk-UA" dirty="0" smtClean="0"/>
              <a:t> </a:t>
            </a:r>
            <a:r>
              <a:rPr lang="uk-UA" dirty="0"/>
              <a:t>«Програма забезпечення житлом дітей-сиріт, дітей, позбавлених батьківського піклування, та осіб з їх числа на 2026-2027 роки».</a:t>
            </a:r>
            <a:endParaRPr lang="ru-RU" sz="2800" dirty="0"/>
          </a:p>
          <a:p>
            <a:r>
              <a:rPr lang="ru-RU" b="1" dirty="0" err="1" smtClean="0"/>
              <a:t>Контакти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Дніпропетровська</a:t>
            </a:r>
            <a:r>
              <a:rPr lang="ru-RU" dirty="0"/>
              <a:t> обл., </a:t>
            </a:r>
            <a:r>
              <a:rPr lang="ru-RU" dirty="0" err="1"/>
              <a:t>Дніпровський</a:t>
            </a:r>
            <a:r>
              <a:rPr lang="ru-RU" dirty="0"/>
              <a:t> р-н, </a:t>
            </a:r>
            <a:r>
              <a:rPr lang="ru-RU" dirty="0" err="1"/>
              <a:t>смт</a:t>
            </a:r>
            <a:r>
              <a:rPr lang="ru-RU" dirty="0"/>
              <a:t> </a:t>
            </a:r>
            <a:r>
              <a:rPr lang="ru-RU" dirty="0" smtClean="0"/>
              <a:t>Обухівка, </a:t>
            </a:r>
            <a:r>
              <a:rPr lang="ru-RU" dirty="0" err="1" smtClean="0"/>
              <a:t>вул</a:t>
            </a:r>
            <a:r>
              <a:rPr lang="ru-RU" dirty="0" smtClean="0"/>
              <a:t> Центральна 35</a:t>
            </a:r>
            <a:endParaRPr lang="ru-RU" dirty="0"/>
          </a:p>
          <a:p>
            <a:r>
              <a:rPr lang="ru-RU" b="1" dirty="0" err="1"/>
              <a:t>Фінальний</a:t>
            </a:r>
            <a:r>
              <a:rPr lang="ru-RU" b="1" dirty="0"/>
              <a:t> </a:t>
            </a:r>
            <a:r>
              <a:rPr lang="ru-RU" b="1" dirty="0" err="1"/>
              <a:t>меседж</a:t>
            </a:r>
            <a:r>
              <a:rPr lang="ru-RU" b="1" dirty="0"/>
              <a:t>:</a:t>
            </a:r>
            <a:r>
              <a:rPr lang="ru-RU" dirty="0"/>
              <a:t> "</a:t>
            </a:r>
            <a:r>
              <a:rPr lang="ru-RU" dirty="0" err="1"/>
              <a:t>Кожна</a:t>
            </a:r>
            <a:r>
              <a:rPr lang="ru-RU" dirty="0"/>
              <a:t> </a:t>
            </a:r>
            <a:r>
              <a:rPr lang="ru-RU" dirty="0" err="1"/>
              <a:t>дитина</a:t>
            </a:r>
            <a:r>
              <a:rPr lang="ru-RU" dirty="0"/>
              <a:t> </a:t>
            </a:r>
            <a:r>
              <a:rPr lang="ru-RU" dirty="0" err="1"/>
              <a:t>має</a:t>
            </a:r>
            <a:r>
              <a:rPr lang="ru-RU" dirty="0"/>
              <a:t> право на родину та </a:t>
            </a:r>
            <a:r>
              <a:rPr lang="ru-RU" dirty="0" err="1" smtClean="0"/>
              <a:t>безпеку</a:t>
            </a:r>
            <a:r>
              <a:rPr lang="ru-RU" dirty="0" smtClean="0"/>
              <a:t>»</a:t>
            </a:r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692697"/>
            <a:ext cx="6912767" cy="129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33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420888"/>
            <a:ext cx="7056784" cy="864096"/>
          </a:xfrm>
        </p:spPr>
        <p:txBody>
          <a:bodyPr>
            <a:normAutofit fontScale="90000"/>
          </a:bodyPr>
          <a:lstStyle/>
          <a:p>
            <a:r>
              <a:rPr lang="ru-RU" sz="2200" dirty="0" err="1" smtClean="0"/>
              <a:t>Захист</a:t>
            </a:r>
            <a:r>
              <a:rPr lang="ru-RU" sz="2200" dirty="0" smtClean="0"/>
              <a:t> прав, </a:t>
            </a:r>
            <a:r>
              <a:rPr lang="ru-RU" sz="2200" dirty="0" err="1" smtClean="0"/>
              <a:t>інтересів</a:t>
            </a:r>
            <a:r>
              <a:rPr lang="ru-RU" sz="2200" dirty="0" smtClean="0"/>
              <a:t> та </a:t>
            </a:r>
            <a:r>
              <a:rPr lang="ru-RU" sz="2200" dirty="0" err="1" smtClean="0"/>
              <a:t>створення</a:t>
            </a:r>
            <a:r>
              <a:rPr lang="ru-RU" sz="2200" dirty="0" smtClean="0"/>
              <a:t> </a:t>
            </a:r>
            <a:r>
              <a:rPr lang="ru-RU" sz="2200" dirty="0" err="1" smtClean="0"/>
              <a:t>безпечного</a:t>
            </a:r>
            <a:r>
              <a:rPr lang="ru-RU" sz="2200" dirty="0" smtClean="0"/>
              <a:t> </a:t>
            </a:r>
            <a:r>
              <a:rPr lang="ru-RU" sz="2200" dirty="0" err="1" smtClean="0"/>
              <a:t>середовища</a:t>
            </a:r>
            <a:r>
              <a:rPr lang="ru-RU" sz="2200" dirty="0" smtClean="0"/>
              <a:t> для </a:t>
            </a:r>
            <a:r>
              <a:rPr lang="ru-RU" sz="2200" dirty="0" err="1" smtClean="0"/>
              <a:t>кожної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дитини</a:t>
            </a:r>
            <a:r>
              <a:rPr lang="ru-RU" sz="2200" dirty="0" smtClean="0"/>
              <a:t>                               </a:t>
            </a:r>
            <a:r>
              <a:rPr lang="ru-RU" sz="2200" dirty="0" err="1" smtClean="0"/>
              <a:t>Обухівської</a:t>
            </a:r>
            <a:r>
              <a:rPr lang="ru-RU" sz="2200" dirty="0" smtClean="0"/>
              <a:t> </a:t>
            </a:r>
            <a:r>
              <a:rPr lang="ru-RU" sz="2200" dirty="0" err="1" smtClean="0"/>
              <a:t>територіальної</a:t>
            </a:r>
            <a:r>
              <a:rPr lang="ru-RU" sz="2200" dirty="0" smtClean="0"/>
              <a:t> </a:t>
            </a:r>
            <a:r>
              <a:rPr lang="ru-RU" sz="2200" dirty="0" err="1" smtClean="0"/>
              <a:t>громади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420887"/>
            <a:ext cx="7488832" cy="864097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pPr marL="0" indent="0">
              <a:buNone/>
            </a:pPr>
            <a:endParaRPr lang="ru-RU" dirty="0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632256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470104"/>
            <a:ext cx="2031696" cy="230425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3470104"/>
            <a:ext cx="3600400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422" y="800948"/>
            <a:ext cx="5702964" cy="1619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798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03648" y="836712"/>
            <a:ext cx="6768751" cy="5256584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err="1"/>
              <a:t>Загальна</a:t>
            </a:r>
            <a:r>
              <a:rPr lang="ru-RU" b="1" dirty="0"/>
              <a:t> </a:t>
            </a:r>
            <a:r>
              <a:rPr lang="ru-RU" b="1" dirty="0" err="1"/>
              <a:t>інформація</a:t>
            </a:r>
            <a:r>
              <a:rPr lang="ru-RU" b="1" dirty="0"/>
              <a:t> та структура</a:t>
            </a:r>
          </a:p>
          <a:p>
            <a:r>
              <a:rPr lang="ru-RU" b="1" i="1" dirty="0"/>
              <a:t>Мета </a:t>
            </a:r>
            <a:r>
              <a:rPr lang="ru-RU" b="1" i="1" dirty="0" err="1"/>
              <a:t>діяльності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Реалізація</a:t>
            </a:r>
            <a:r>
              <a:rPr lang="ru-RU" dirty="0"/>
              <a:t> </a:t>
            </a:r>
            <a:r>
              <a:rPr lang="ru-RU" dirty="0" err="1" smtClean="0"/>
              <a:t>державної</a:t>
            </a:r>
            <a:r>
              <a:rPr lang="ru-RU" dirty="0"/>
              <a:t> </a:t>
            </a:r>
            <a:r>
              <a:rPr lang="ru-RU" dirty="0" err="1" smtClean="0"/>
              <a:t>політики</a:t>
            </a:r>
            <a:r>
              <a:rPr lang="ru-RU" dirty="0" smtClean="0"/>
              <a:t> </a:t>
            </a:r>
            <a:r>
              <a:rPr lang="ru-RU" dirty="0"/>
              <a:t>у </a:t>
            </a:r>
            <a:r>
              <a:rPr lang="ru-RU" dirty="0" err="1" smtClean="0"/>
              <a:t>сфері</a:t>
            </a:r>
            <a:endParaRPr lang="ru-RU" dirty="0" smtClean="0"/>
          </a:p>
          <a:p>
            <a:pPr marL="0" indent="0">
              <a:buNone/>
            </a:pPr>
            <a:r>
              <a:rPr lang="ru-RU" dirty="0" err="1" smtClean="0"/>
              <a:t>захисту</a:t>
            </a:r>
            <a:r>
              <a:rPr lang="ru-RU" dirty="0" smtClean="0"/>
              <a:t> прав </a:t>
            </a:r>
            <a:r>
              <a:rPr lang="ru-RU" dirty="0" err="1" smtClean="0"/>
              <a:t>дітей</a:t>
            </a:r>
            <a:r>
              <a:rPr lang="ru-RU" dirty="0" smtClean="0"/>
              <a:t>,</a:t>
            </a:r>
          </a:p>
          <a:p>
            <a:pPr marL="0" indent="0">
              <a:buNone/>
            </a:pPr>
            <a:r>
              <a:rPr lang="ru-RU" dirty="0" err="1" smtClean="0"/>
              <a:t>запобігання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бездоглядності</a:t>
            </a:r>
            <a:r>
              <a:rPr lang="ru-RU" dirty="0" smtClean="0"/>
              <a:t> та</a:t>
            </a:r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правопорушенням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sz="2600" b="1" i="1" dirty="0" err="1"/>
              <a:t>Штатний</a:t>
            </a:r>
            <a:r>
              <a:rPr lang="ru-RU" sz="2600" b="1" i="1" dirty="0"/>
              <a:t> </a:t>
            </a:r>
            <a:r>
              <a:rPr lang="ru-RU" sz="2600" b="1" i="1" dirty="0" err="1"/>
              <a:t>розпис</a:t>
            </a:r>
            <a:r>
              <a:rPr lang="ru-RU" sz="2600" b="1" i="1" dirty="0"/>
              <a:t> 2025</a:t>
            </a:r>
            <a:r>
              <a:rPr lang="ru-RU" sz="1600" b="1" dirty="0"/>
              <a:t>:</a:t>
            </a:r>
            <a:r>
              <a:rPr lang="ru-RU" sz="1600" dirty="0"/>
              <a:t> </a:t>
            </a:r>
            <a:endParaRPr lang="ru-RU" sz="1600" dirty="0" smtClean="0"/>
          </a:p>
          <a:p>
            <a:pPr marL="0" indent="0">
              <a:buNone/>
            </a:pPr>
            <a:r>
              <a:rPr lang="ru-RU" dirty="0" err="1" smtClean="0"/>
              <a:t>затверджено</a:t>
            </a:r>
            <a:r>
              <a:rPr lang="ru-RU" sz="1600" dirty="0" smtClean="0"/>
              <a:t> </a:t>
            </a:r>
            <a:r>
              <a:rPr lang="ru-RU" dirty="0" smtClean="0"/>
              <a:t>4 </a:t>
            </a:r>
            <a:r>
              <a:rPr lang="ru-RU" dirty="0" err="1" smtClean="0"/>
              <a:t>штатних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err="1" smtClean="0"/>
              <a:t>одиниці</a:t>
            </a:r>
            <a:r>
              <a:rPr lang="ru-RU" dirty="0" smtClean="0"/>
              <a:t>, </a:t>
            </a:r>
            <a:r>
              <a:rPr lang="ru-RU" dirty="0" err="1" smtClean="0"/>
              <a:t>фактично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dirty="0" err="1" smtClean="0"/>
              <a:t>працюють</a:t>
            </a:r>
            <a:r>
              <a:rPr lang="ru-RU" dirty="0"/>
              <a:t> 2 </a:t>
            </a:r>
            <a:r>
              <a:rPr lang="ru-RU" dirty="0" err="1"/>
              <a:t>штатних</a:t>
            </a:r>
            <a:r>
              <a:rPr lang="ru-RU" dirty="0"/>
              <a:t> </a:t>
            </a:r>
            <a:r>
              <a:rPr lang="ru-RU" dirty="0" err="1" smtClean="0"/>
              <a:t>одиниці</a:t>
            </a:r>
            <a:r>
              <a:rPr lang="ru-RU" dirty="0" smtClean="0"/>
              <a:t> </a:t>
            </a:r>
          </a:p>
          <a:p>
            <a:pPr marL="0" indent="0">
              <a:buNone/>
            </a:pPr>
            <a:r>
              <a:rPr lang="ru-RU" dirty="0" smtClean="0"/>
              <a:t>з </a:t>
            </a:r>
            <a:r>
              <a:rPr lang="ru-RU" dirty="0" err="1"/>
              <a:t>відповідним</a:t>
            </a:r>
            <a:r>
              <a:rPr lang="ru-RU" dirty="0"/>
              <a:t> фондом оплати </a:t>
            </a:r>
            <a:r>
              <a:rPr lang="ru-RU" dirty="0" err="1"/>
              <a:t>праці</a:t>
            </a:r>
            <a:r>
              <a:rPr lang="ru-RU" dirty="0" smtClean="0"/>
              <a:t>.</a:t>
            </a:r>
            <a:endParaRPr lang="ru-RU" b="1" dirty="0"/>
          </a:p>
          <a:p>
            <a:r>
              <a:rPr lang="ru-RU" b="1" dirty="0" smtClean="0"/>
              <a:t>Нормативна </a:t>
            </a:r>
            <a:r>
              <a:rPr lang="ru-RU" b="1" dirty="0"/>
              <a:t>база:</a:t>
            </a:r>
            <a:r>
              <a:rPr lang="ru-RU" dirty="0"/>
              <a:t> </a:t>
            </a:r>
            <a:r>
              <a:rPr lang="ru-RU" sz="2000" dirty="0" err="1"/>
              <a:t>Діяльність</a:t>
            </a:r>
            <a:r>
              <a:rPr lang="ru-RU" sz="2000" dirty="0"/>
              <a:t> </a:t>
            </a:r>
            <a:r>
              <a:rPr lang="ru-RU" sz="2000" dirty="0" err="1"/>
              <a:t>регламентується</a:t>
            </a:r>
            <a:r>
              <a:rPr lang="ru-RU" sz="2000" dirty="0"/>
              <a:t> </a:t>
            </a:r>
            <a:r>
              <a:rPr lang="ru-RU" sz="2000" dirty="0" err="1"/>
              <a:t>Положенням</a:t>
            </a:r>
            <a:r>
              <a:rPr lang="ru-RU" sz="2000" dirty="0"/>
              <a:t>, </a:t>
            </a:r>
            <a:r>
              <a:rPr lang="ru-RU" sz="2000" dirty="0" err="1"/>
              <a:t>оновленим</a:t>
            </a:r>
            <a:r>
              <a:rPr lang="ru-RU" sz="2000" dirty="0"/>
              <a:t> у </a:t>
            </a:r>
            <a:r>
              <a:rPr lang="ru-RU" sz="2000" dirty="0" err="1"/>
              <a:t>червні</a:t>
            </a:r>
            <a:r>
              <a:rPr lang="ru-RU" sz="2000" dirty="0"/>
              <a:t> 2025 року </a:t>
            </a:r>
            <a:r>
              <a:rPr lang="ru-RU" sz="2000" dirty="0" err="1"/>
              <a:t>відповідно</a:t>
            </a:r>
            <a:r>
              <a:rPr lang="ru-RU" sz="2000" dirty="0"/>
              <a:t> до Постанови КМУ №528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871"/>
          <a:stretch/>
        </p:blipFill>
        <p:spPr>
          <a:xfrm>
            <a:off x="5724126" y="2924944"/>
            <a:ext cx="2384339" cy="156215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9" t="12565" r="15560" b="25956"/>
          <a:stretch/>
        </p:blipFill>
        <p:spPr>
          <a:xfrm>
            <a:off x="4067944" y="1555477"/>
            <a:ext cx="1872208" cy="11083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92" t="38823" r="3010" b="13280"/>
          <a:stretch/>
        </p:blipFill>
        <p:spPr>
          <a:xfrm>
            <a:off x="6059723" y="1471960"/>
            <a:ext cx="2021596" cy="136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930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3040" y="836712"/>
            <a:ext cx="6637352" cy="4886357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err="1"/>
              <a:t>Облік</a:t>
            </a:r>
            <a:r>
              <a:rPr lang="ru-RU" b="1" dirty="0"/>
              <a:t> </a:t>
            </a:r>
            <a:r>
              <a:rPr lang="ru-RU" b="1" dirty="0" err="1"/>
              <a:t>дітей</a:t>
            </a:r>
            <a:r>
              <a:rPr lang="ru-RU" b="1" dirty="0"/>
              <a:t> </a:t>
            </a:r>
            <a:r>
              <a:rPr lang="ru-RU" b="1" dirty="0" err="1"/>
              <a:t>пільгових</a:t>
            </a:r>
            <a:r>
              <a:rPr lang="ru-RU" b="1" dirty="0"/>
              <a:t> </a:t>
            </a:r>
            <a:r>
              <a:rPr lang="ru-RU" b="1" dirty="0" err="1" smtClean="0"/>
              <a:t>категорій</a:t>
            </a:r>
            <a:r>
              <a:rPr lang="ru-RU" b="1" dirty="0" smtClean="0"/>
              <a:t>:</a:t>
            </a:r>
            <a:endParaRPr lang="ru-RU" b="1" dirty="0"/>
          </a:p>
          <a:p>
            <a:r>
              <a:rPr lang="ru-RU" b="1" dirty="0" err="1"/>
              <a:t>Діти</a:t>
            </a:r>
            <a:r>
              <a:rPr lang="ru-RU" b="1" dirty="0"/>
              <a:t>-сироти та </a:t>
            </a:r>
            <a:r>
              <a:rPr lang="ru-RU" b="1" dirty="0" err="1"/>
              <a:t>діти</a:t>
            </a:r>
            <a:r>
              <a:rPr lang="ru-RU" b="1" dirty="0"/>
              <a:t>, </a:t>
            </a:r>
            <a:r>
              <a:rPr lang="ru-RU" b="1" dirty="0" err="1"/>
              <a:t>позбавлені</a:t>
            </a:r>
            <a:r>
              <a:rPr lang="ru-RU" b="1" dirty="0"/>
              <a:t> </a:t>
            </a:r>
            <a:r>
              <a:rPr lang="ru-RU" b="1" dirty="0" err="1"/>
              <a:t>батьківського</a:t>
            </a:r>
            <a:r>
              <a:rPr lang="ru-RU" b="1" dirty="0"/>
              <a:t> </a:t>
            </a:r>
            <a:r>
              <a:rPr lang="ru-RU" b="1" dirty="0" err="1"/>
              <a:t>піклування</a:t>
            </a:r>
            <a:r>
              <a:rPr lang="ru-RU" b="1" dirty="0"/>
              <a:t>:</a:t>
            </a:r>
            <a:r>
              <a:rPr lang="ru-RU" dirty="0"/>
              <a:t> </a:t>
            </a:r>
            <a:r>
              <a:rPr lang="ru-RU" dirty="0" err="1"/>
              <a:t>Моніторинг</a:t>
            </a:r>
            <a:r>
              <a:rPr lang="ru-RU" dirty="0"/>
              <a:t> умов </a:t>
            </a:r>
            <a:r>
              <a:rPr lang="ru-RU" dirty="0" err="1"/>
              <a:t>проживання</a:t>
            </a:r>
            <a:r>
              <a:rPr lang="ru-RU" dirty="0"/>
              <a:t> та стану </a:t>
            </a:r>
            <a:r>
              <a:rPr lang="ru-RU" dirty="0" err="1" smtClean="0"/>
              <a:t>здоров'я</a:t>
            </a:r>
            <a:r>
              <a:rPr lang="ru-RU" dirty="0" smtClean="0"/>
              <a:t> (41 </a:t>
            </a:r>
            <a:r>
              <a:rPr lang="ru-RU" dirty="0" err="1" smtClean="0"/>
              <a:t>дитина</a:t>
            </a:r>
            <a:r>
              <a:rPr lang="ru-RU" dirty="0" smtClean="0"/>
              <a:t>).</a:t>
            </a:r>
            <a:endParaRPr lang="ru-RU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ru-RU" dirty="0"/>
          </a:p>
          <a:p>
            <a:r>
              <a:rPr lang="ru-RU" b="1" dirty="0" err="1"/>
              <a:t>Діти</a:t>
            </a:r>
            <a:r>
              <a:rPr lang="ru-RU" b="1" dirty="0"/>
              <a:t> у </a:t>
            </a:r>
            <a:r>
              <a:rPr lang="ru-RU" b="1" dirty="0" err="1"/>
              <a:t>складних</a:t>
            </a:r>
            <a:r>
              <a:rPr lang="ru-RU" b="1" dirty="0"/>
              <a:t> </a:t>
            </a:r>
            <a:r>
              <a:rPr lang="ru-RU" b="1" dirty="0" err="1"/>
              <a:t>життєвих</a:t>
            </a:r>
            <a:r>
              <a:rPr lang="ru-RU" b="1" dirty="0"/>
              <a:t> </a:t>
            </a:r>
            <a:r>
              <a:rPr lang="ru-RU" b="1" dirty="0" err="1"/>
              <a:t>обставинах</a:t>
            </a:r>
            <a:r>
              <a:rPr lang="ru-RU" b="1" dirty="0"/>
              <a:t> (СЖО):</a:t>
            </a:r>
            <a:r>
              <a:rPr lang="ru-RU" dirty="0"/>
              <a:t> </a:t>
            </a:r>
            <a:r>
              <a:rPr lang="ru-RU" dirty="0" err="1"/>
              <a:t>Ведення</a:t>
            </a:r>
            <a:r>
              <a:rPr lang="ru-RU" dirty="0"/>
              <a:t> банку </a:t>
            </a:r>
            <a:r>
              <a:rPr lang="ru-RU" dirty="0" err="1"/>
              <a:t>даних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потребують</a:t>
            </a:r>
            <a:r>
              <a:rPr lang="ru-RU" dirty="0"/>
              <a:t> </a:t>
            </a:r>
            <a:r>
              <a:rPr lang="ru-RU" dirty="0" err="1"/>
              <a:t>особливої</a:t>
            </a:r>
            <a:r>
              <a:rPr lang="ru-RU" dirty="0"/>
              <a:t> ​​</a:t>
            </a:r>
            <a:r>
              <a:rPr lang="ru-RU" dirty="0" err="1" smtClean="0"/>
              <a:t>уваги</a:t>
            </a:r>
            <a:r>
              <a:rPr lang="ru-RU" dirty="0" smtClean="0"/>
              <a:t> ( 36 </a:t>
            </a:r>
            <a:r>
              <a:rPr lang="ru-RU" dirty="0" err="1" smtClean="0"/>
              <a:t>дітей</a:t>
            </a:r>
            <a:r>
              <a:rPr lang="ru-RU" dirty="0" smtClean="0"/>
              <a:t>).</a:t>
            </a:r>
            <a:endParaRPr lang="ru-RU" dirty="0"/>
          </a:p>
          <a:p>
            <a:r>
              <a:rPr lang="ru-RU" b="1" dirty="0" err="1" smtClean="0"/>
              <a:t>Влаштування</a:t>
            </a:r>
            <a:r>
              <a:rPr lang="ru-RU" b="1" dirty="0" smtClean="0"/>
              <a:t> до </a:t>
            </a:r>
            <a:r>
              <a:rPr lang="ru-RU" b="1" dirty="0" err="1" smtClean="0"/>
              <a:t>сімейних</a:t>
            </a:r>
            <a:r>
              <a:rPr lang="ru-RU" b="1" dirty="0" smtClean="0"/>
              <a:t> форм </a:t>
            </a:r>
            <a:r>
              <a:rPr lang="ru-RU" b="1" dirty="0" err="1" smtClean="0"/>
              <a:t>виховання</a:t>
            </a:r>
            <a:r>
              <a:rPr lang="ru-RU" b="1" dirty="0" smtClean="0"/>
              <a:t> та </a:t>
            </a:r>
            <a:r>
              <a:rPr lang="ru-RU" b="1" dirty="0" err="1" smtClean="0"/>
              <a:t>усиновлення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8" t="38365" r="6226" b="38239"/>
          <a:stretch/>
        </p:blipFill>
        <p:spPr>
          <a:xfrm>
            <a:off x="4139952" y="5052847"/>
            <a:ext cx="2432010" cy="9443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9" t="24151" r="2201" b="48050"/>
          <a:stretch/>
        </p:blipFill>
        <p:spPr>
          <a:xfrm>
            <a:off x="1481333" y="2306927"/>
            <a:ext cx="2337678" cy="119408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1" t="29938" r="7401" b="26289"/>
          <a:stretch/>
        </p:blipFill>
        <p:spPr>
          <a:xfrm>
            <a:off x="6660232" y="5157192"/>
            <a:ext cx="1438864" cy="8084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44" t="2841" r="28762" b="16606"/>
          <a:stretch/>
        </p:blipFill>
        <p:spPr>
          <a:xfrm>
            <a:off x="6233180" y="2331918"/>
            <a:ext cx="1723196" cy="131310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0" t="34052" r="17310" b="20503"/>
          <a:stretch/>
        </p:blipFill>
        <p:spPr>
          <a:xfrm>
            <a:off x="4139952" y="2331918"/>
            <a:ext cx="1872208" cy="1441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945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86980"/>
            <a:ext cx="6912768" cy="494002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908720"/>
            <a:ext cx="1792610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817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727048"/>
            <a:ext cx="6984775" cy="5184576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7" y="692696"/>
            <a:ext cx="1368151" cy="187220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869160"/>
            <a:ext cx="1584176" cy="898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486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6720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 2025 році взято участь у 67 судових засіданнях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7"/>
            <a:ext cx="6430506" cy="432048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2456" y="3284984"/>
            <a:ext cx="1944216" cy="158087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2633612"/>
            <a:ext cx="249186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947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836712"/>
            <a:ext cx="6564709" cy="4986334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980728"/>
            <a:ext cx="1224136" cy="10426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19872" y="5320732"/>
            <a:ext cx="2947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/>
              <a:t>Відбулось 13 засідань, розглянуто 50 питань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1336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76" y="3036585"/>
            <a:ext cx="7704856" cy="3232988"/>
          </a:xfrm>
        </p:spPr>
      </p:pic>
      <p:sp>
        <p:nvSpPr>
          <p:cNvPr id="5" name="TextBox 4"/>
          <p:cNvSpPr txBox="1"/>
          <p:nvPr/>
        </p:nvSpPr>
        <p:spPr>
          <a:xfrm>
            <a:off x="4139952" y="1948190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1 дитина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769" y="620688"/>
            <a:ext cx="5967583" cy="23836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004324"/>
            <a:ext cx="3096344" cy="11447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3" y="3004324"/>
            <a:ext cx="3024337" cy="114475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292080" y="5229200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В 2025 році було придбано будинок для ДБСТ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26504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440</TotalTime>
  <Words>215</Words>
  <Application>Microsoft Office PowerPoint</Application>
  <PresentationFormat>Экран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Кнопка</vt:lpstr>
      <vt:lpstr>Служба у справах дітей Виконавчого комітету Обухівської селищної ради</vt:lpstr>
      <vt:lpstr>Захист прав, інтересів та створення безпечного середовища для кожної дитини                               Обухівської територіальної громади</vt:lpstr>
      <vt:lpstr>Презентация PowerPoint</vt:lpstr>
      <vt:lpstr>Презентация PowerPoint</vt:lpstr>
      <vt:lpstr>Презентация PowerPoint</vt:lpstr>
      <vt:lpstr>Презентация PowerPoint</vt:lpstr>
      <vt:lpstr>В 2025 році взято участь у 67 судових засіданнях</vt:lpstr>
      <vt:lpstr>Презентация PowerPoint</vt:lpstr>
      <vt:lpstr>Презентация PowerPoint</vt:lpstr>
      <vt:lpstr>ПІДВИЩЕННЯ КВАЛІФІКАЦІЇ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Служба у справах дітей Виконавчого комітету Обухівської селищної ради</dc:title>
  <dc:creator>YuserK1</dc:creator>
  <cp:lastModifiedBy>YuserK1</cp:lastModifiedBy>
  <cp:revision>65</cp:revision>
  <dcterms:created xsi:type="dcterms:W3CDTF">2026-02-02T09:15:38Z</dcterms:created>
  <dcterms:modified xsi:type="dcterms:W3CDTF">2026-03-04T11:29:14Z</dcterms:modified>
</cp:coreProperties>
</file>